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hyperlink" Target="https://www.e-sfera.hr/dodatni-digitalni-sadrzaji/b2b5e795-27a6-4a07-8409-b86140c60f8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30203" y="648942"/>
            <a:ext cx="4486894" cy="451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6121" y="4546729"/>
            <a:ext cx="1721230" cy="176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2"/>
          <p:cNvSpPr txBox="1"/>
          <p:nvPr/>
        </p:nvSpPr>
        <p:spPr>
          <a:xfrm>
            <a:off x="8686276" y="784255"/>
            <a:ext cx="271205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651952" y="819046"/>
            <a:ext cx="7171508" cy="189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Dječaci bijahu razapeli šatore u šumi. Jedan šator su bili postavili i u voćnjak. Kad su se ustali, sunce je već davno bilo izašlo. Šatore bijahu nabavili od malih izviđača iz susjedne škole. Bili su riješili da ih što prije vrate kako bi im i drugi put posudili. </a:t>
            </a:r>
            <a:endParaRPr sz="2400" dirty="0"/>
          </a:p>
        </p:txBody>
      </p:sp>
      <p:sp>
        <p:nvSpPr>
          <p:cNvPr id="223" name="Google Shape;223;p22"/>
          <p:cNvSpPr txBox="1"/>
          <p:nvPr/>
        </p:nvSpPr>
        <p:spPr>
          <a:xfrm>
            <a:off x="8223276" y="1920217"/>
            <a:ext cx="36380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lagole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pluskvamperfektu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rasporedi </a:t>
            </a:r>
            <a:r>
              <a:rPr lang="hr-H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</a:t>
            </a: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tvorbi (1. način s perfektom) i (2. način s imperfektom). </a:t>
            </a:r>
            <a:endParaRPr sz="2200" dirty="0"/>
          </a:p>
        </p:txBody>
      </p:sp>
      <p:sp>
        <p:nvSpPr>
          <p:cNvPr id="224" name="Google Shape;224;p22"/>
          <p:cNvSpPr txBox="1"/>
          <p:nvPr/>
        </p:nvSpPr>
        <p:spPr>
          <a:xfrm>
            <a:off x="296922" y="3657045"/>
            <a:ext cx="14674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način</a:t>
            </a:r>
            <a:endParaRPr sz="2400" dirty="0"/>
          </a:p>
        </p:txBody>
      </p:sp>
      <p:sp>
        <p:nvSpPr>
          <p:cNvPr id="225" name="Google Shape;225;p22"/>
          <p:cNvSpPr txBox="1"/>
          <p:nvPr/>
        </p:nvSpPr>
        <p:spPr>
          <a:xfrm>
            <a:off x="1764328" y="3837499"/>
            <a:ext cx="57653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293752" y="4124494"/>
            <a:ext cx="1237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način</a:t>
            </a:r>
            <a:endParaRPr sz="2400" dirty="0"/>
          </a:p>
        </p:txBody>
      </p:sp>
      <p:sp>
        <p:nvSpPr>
          <p:cNvPr id="227" name="Google Shape;227;p22"/>
          <p:cNvSpPr txBox="1"/>
          <p:nvPr/>
        </p:nvSpPr>
        <p:spPr>
          <a:xfrm>
            <a:off x="1764327" y="4305645"/>
            <a:ext cx="57347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</a:t>
            </a:r>
            <a:endParaRPr dirty="0"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91" y="909268"/>
            <a:ext cx="792549" cy="9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96578" y="4462266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 txBox="1"/>
          <p:nvPr/>
        </p:nvSpPr>
        <p:spPr>
          <a:xfrm>
            <a:off x="8658128" y="3543407"/>
            <a:ext cx="284114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glagole prema vremenskom slijedu događanja.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616277" y="4718831"/>
            <a:ext cx="79225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Zatvaram vrata koja je bio otvorio mačak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Žućo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kad se ušuljao.</a:t>
            </a:r>
            <a:endParaRPr sz="2400" dirty="0"/>
          </a:p>
        </p:txBody>
      </p:sp>
      <p:sp>
        <p:nvSpPr>
          <p:cNvPr id="232" name="Google Shape;232;p22"/>
          <p:cNvSpPr txBox="1"/>
          <p:nvPr/>
        </p:nvSpPr>
        <p:spPr>
          <a:xfrm>
            <a:off x="48840" y="5310047"/>
            <a:ext cx="91928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radnja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:______________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radnja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:__________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3. radnja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:__________</a:t>
            </a:r>
            <a:endParaRPr sz="2400" dirty="0"/>
          </a:p>
        </p:txBody>
      </p:sp>
      <p:sp>
        <p:nvSpPr>
          <p:cNvPr id="233" name="Google Shape;233;p22"/>
          <p:cNvSpPr txBox="1"/>
          <p:nvPr/>
        </p:nvSpPr>
        <p:spPr>
          <a:xfrm>
            <a:off x="2279192" y="4136306"/>
            <a:ext cx="2245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bijahu razapeli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4645241" y="4110546"/>
            <a:ext cx="2245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bijahu nabavili</a:t>
            </a:r>
            <a:endParaRPr sz="2400" dirty="0"/>
          </a:p>
        </p:txBody>
      </p:sp>
      <p:sp>
        <p:nvSpPr>
          <p:cNvPr id="235" name="Google Shape;235;p22"/>
          <p:cNvSpPr txBox="1"/>
          <p:nvPr/>
        </p:nvSpPr>
        <p:spPr>
          <a:xfrm>
            <a:off x="1875354" y="3681878"/>
            <a:ext cx="2067732" cy="4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 bili postavili</a:t>
            </a:r>
            <a:endParaRPr sz="240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4016933" y="3654491"/>
            <a:ext cx="19940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je bilo izašlo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5838598" y="3702219"/>
            <a:ext cx="17912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bili su riješili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7529670" y="5299464"/>
            <a:ext cx="1750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zatvaram</a:t>
            </a:r>
            <a:endParaRPr sz="24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4750209" y="5281777"/>
            <a:ext cx="1640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se ušuljao</a:t>
            </a:r>
            <a:endParaRPr sz="2400" dirty="0"/>
          </a:p>
        </p:txBody>
      </p:sp>
      <p:sp>
        <p:nvSpPr>
          <p:cNvPr id="240" name="Google Shape;240;p22"/>
          <p:cNvSpPr txBox="1"/>
          <p:nvPr/>
        </p:nvSpPr>
        <p:spPr>
          <a:xfrm>
            <a:off x="1397283" y="5248948"/>
            <a:ext cx="21859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je bio otvorio</a:t>
            </a:r>
            <a:endParaRPr sz="2400" dirty="0"/>
          </a:p>
        </p:txBody>
      </p:sp>
      <p:pic>
        <p:nvPicPr>
          <p:cNvPr id="241" name="Google Shape;241;p22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6601" y="1249781"/>
            <a:ext cx="677531" cy="83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 descr="A close up of a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4244" y="3479155"/>
            <a:ext cx="684442" cy="79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93455" y="1104645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23"/>
          <p:cNvSpPr txBox="1"/>
          <p:nvPr/>
        </p:nvSpPr>
        <p:spPr>
          <a:xfrm>
            <a:off x="8075738" y="2137019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8" name="Google Shape;258;p2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7726607" y="2783255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1912979" y="1197613"/>
            <a:ext cx="1785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rečenice glagolima u pluskvamperfektu.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1912979" y="2438802"/>
            <a:ext cx="16923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o pluskvamperfektu i ponovi najvažnije.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1912979" y="4018329"/>
            <a:ext cx="16270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znanje uz igre i kvizove.</a:t>
            </a:r>
            <a:endParaRPr/>
          </a:p>
        </p:txBody>
      </p:sp>
      <p:sp>
        <p:nvSpPr>
          <p:cNvPr id="262" name="Google Shape;262;p23"/>
          <p:cNvSpPr txBox="1"/>
          <p:nvPr/>
        </p:nvSpPr>
        <p:spPr>
          <a:xfrm>
            <a:off x="5252689" y="1078839"/>
            <a:ext cx="14750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263" name="Google Shape;263;p23"/>
          <p:cNvSpPr txBox="1"/>
          <p:nvPr/>
        </p:nvSpPr>
        <p:spPr>
          <a:xfrm>
            <a:off x="5281400" y="2649783"/>
            <a:ext cx="16292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7805571" y="1897325"/>
            <a:ext cx="41135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Pluskvamperfekt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00339" y="1033602"/>
            <a:ext cx="4524772" cy="446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7687" y="2268293"/>
            <a:ext cx="2379421" cy="244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52913" y="1128827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1878" b="777"/>
          <a:stretch/>
        </p:blipFill>
        <p:spPr>
          <a:xfrm rot="-234324">
            <a:off x="850146" y="579238"/>
            <a:ext cx="4160974" cy="560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597560" y="2060297"/>
            <a:ext cx="308250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Prisjeti se prethodnih triju prošlih glagolskih vremena. Koje se prošle radnje njima izriču? Kako se tvore takva prošla glagolska vremena?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753617" y="460108"/>
            <a:ext cx="5067769" cy="504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8836" y="463767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368173" y="909204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843613" y="1344835"/>
            <a:ext cx="393192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sam gledao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najnapetiju scenu kada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vrata naglo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otvorila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Zaboravio sam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stišati ton pa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mama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bila čula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Terminatora kako nogom probija zid u motelu.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Bijaše uletjela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sobu kao munja, a ja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trenutak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pomislio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Terminator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odlučio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nastavak snimanja filma u mojoj sobi. </a:t>
            </a:r>
            <a:endParaRPr sz="2400" dirty="0"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546" y="1478814"/>
            <a:ext cx="2296528" cy="349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370845" y="603142"/>
            <a:ext cx="24035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Noćno slovo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7604257" y="1680862"/>
            <a:ext cx="36040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tekst i odgovori kada se događa radnja. Događaju li se u isto vrijeme?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7769229" y="3106136"/>
            <a:ext cx="35232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Događaju se u prošlosti, no ne u isto vrijeme. Jedna se radnja događa prije druge.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439429" y="1267590"/>
            <a:ext cx="4911909" cy="471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6652" y="4429920"/>
            <a:ext cx="2297150" cy="212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8767225" y="1097525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7691503" y="2191287"/>
            <a:ext cx="2852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PLUSKVAMPERFEKT</a:t>
            </a:r>
            <a:endParaRPr sz="2400"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2416652" y="504818"/>
            <a:ext cx="68315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rečenicu. Rečenica izriče prošlost. Koja je radnja izrečena prva, a koja druga? 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343518" y="2059185"/>
            <a:ext cx="44237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sam gledao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najnapetiju scenu </a:t>
            </a: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 se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vrata naglo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otvorila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1288" y="1389912"/>
            <a:ext cx="830427" cy="1014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1682028" y="1972495"/>
            <a:ext cx="101863" cy="120744"/>
          </a:xfrm>
          <a:prstGeom prst="flowChartConnector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89354" y="2528347"/>
            <a:ext cx="914479" cy="10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2299086" y="3077596"/>
            <a:ext cx="117566" cy="149924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665976" y="3767702"/>
            <a:ext cx="1711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PERFEKT</a:t>
            </a:r>
            <a:endParaRPr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3401945" y="2594023"/>
            <a:ext cx="2886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PLUSKVAMPERFEKT</a:t>
            </a:r>
            <a:endParaRPr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257162" y="2680151"/>
            <a:ext cx="372159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Pluskvamperfekt je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pretprošlo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glagolsko vrijeme.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Njime se izriče prošla radnja koja se dogodila prije neke druge prošle radnje.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496" y="2090577"/>
            <a:ext cx="3904950" cy="225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185772" y="1185506"/>
            <a:ext cx="4351609" cy="429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9702" y="476800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587908" y="1150449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749343" y="2090577"/>
            <a:ext cx="32244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TVORBA PLUSKVAMPERFEKTA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447977" y="663312"/>
            <a:ext cx="6837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rečenicu i zaključi od čega se tvori pluskvamperfekt.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93964" y="1690467"/>
            <a:ext cx="71120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sam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najnapetiju scenu kad je mama uletjela.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714459" y="3912043"/>
            <a:ext cx="607102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sam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	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1.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bili smo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si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2.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bili ste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 </a:t>
            </a:r>
            <a:endParaRPr sz="240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je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	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3. 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bili su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 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7974726" y="2910504"/>
            <a:ext cx="30275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perfekta pomoćnog glagola biti i glagolskog pridjeva radnog.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6237" y="1968869"/>
            <a:ext cx="4181224" cy="231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6901234" y="1219313"/>
            <a:ext cx="4627616" cy="45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0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4223" y="474074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8314435" y="148094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7752847" y="2269284"/>
            <a:ext cx="31882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TVORBA PLUSKVAMPERFEKTA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2454921" y="441323"/>
            <a:ext cx="68378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rečenicu i zaključi od čega se tvori pluskvamperfekt.</a:t>
            </a:r>
            <a:endParaRPr sz="2400" dirty="0"/>
          </a:p>
        </p:txBody>
      </p:sp>
      <p:sp>
        <p:nvSpPr>
          <p:cNvPr id="174" name="Google Shape;174;p19"/>
          <p:cNvSpPr txBox="1"/>
          <p:nvPr/>
        </p:nvSpPr>
        <p:spPr>
          <a:xfrm>
            <a:off x="498765" y="1443231"/>
            <a:ext cx="71615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Bijah </a:t>
            </a: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najnapetiju scenu kad je mama uletjela.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736909" y="3933789"/>
            <a:ext cx="651875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                          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bijah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	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1.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bijasmo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bijaše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bijaste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 </a:t>
            </a:r>
            <a:endParaRPr sz="2400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bijaše </a:t>
            </a:r>
            <a:r>
              <a:rPr lang="hr-HR" sz="240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gledao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bijahu </a:t>
            </a:r>
            <a:r>
              <a:rPr lang="hr-HR" sz="240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gledali 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7800538" y="3126147"/>
            <a:ext cx="309282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od imperfekta pomoćnog glagola biti i glagolskog pridjeva radnog.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397854" y="917761"/>
            <a:ext cx="4330528" cy="427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4343" y="455917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8465895" y="1187240"/>
            <a:ext cx="230255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1010142" y="862687"/>
            <a:ext cx="6400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glase infinitivi istaknutih glagola?</a:t>
            </a:r>
            <a:endParaRPr sz="2400" dirty="0"/>
          </a:p>
        </p:txBody>
      </p:sp>
      <p:sp>
        <p:nvSpPr>
          <p:cNvPr id="189" name="Google Shape;189;p20"/>
          <p:cNvSpPr txBox="1"/>
          <p:nvPr/>
        </p:nvSpPr>
        <p:spPr>
          <a:xfrm>
            <a:off x="264426" y="1946931"/>
            <a:ext cx="71465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sam bio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napredan, kad su me pozvali na višu razinu.</a:t>
            </a:r>
            <a:endParaRPr sz="2400" dirty="0"/>
          </a:p>
        </p:txBody>
      </p:sp>
      <p:sp>
        <p:nvSpPr>
          <p:cNvPr id="190" name="Google Shape;190;p20"/>
          <p:cNvSpPr txBox="1"/>
          <p:nvPr/>
        </p:nvSpPr>
        <p:spPr>
          <a:xfrm>
            <a:off x="264426" y="4069694"/>
            <a:ext cx="6607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Baš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bijaše htio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učiniti, kad počne strašna kiša.</a:t>
            </a:r>
            <a:endParaRPr sz="2400" dirty="0"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20262" flipH="1">
            <a:off x="1006168" y="2281355"/>
            <a:ext cx="892538" cy="9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2041475" y="3136004"/>
            <a:ext cx="32509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pomoćni glagol biti</a:t>
            </a:r>
            <a:endParaRPr sz="2400" dirty="0"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20262" flipH="1">
            <a:off x="1684429" y="4490596"/>
            <a:ext cx="892538" cy="9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2352735" y="5258767"/>
            <a:ext cx="29698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pomoćni glagol htjeti</a:t>
            </a:r>
            <a:endParaRPr sz="240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8182092" y="3185528"/>
            <a:ext cx="31592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Tvori se na isti način kao i pluskvamperfekt drugih glagola.</a:t>
            </a:r>
            <a:endParaRPr sz="240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8182092" y="2065413"/>
            <a:ext cx="2870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PLUSKVAMPERFEKT POMOĆNIH GLAGOLA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96394" y="1352569"/>
            <a:ext cx="4293432" cy="41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5050" y="4206502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7455681" y="1724782"/>
            <a:ext cx="3689409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7584124" y="2844730"/>
            <a:ext cx="31218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PISANJE GLAGOLSKOG PRIDJEVA RADNOG U PLUSKVAMPERFEKTU</a:t>
            </a:r>
            <a:endParaRPr sz="2400" dirty="0"/>
          </a:p>
        </p:txBody>
      </p:sp>
      <p:sp>
        <p:nvSpPr>
          <p:cNvPr id="208" name="Google Shape;208;p21"/>
          <p:cNvSpPr txBox="1"/>
          <p:nvPr/>
        </p:nvSpPr>
        <p:spPr>
          <a:xfrm>
            <a:off x="851876" y="709119"/>
            <a:ext cx="66038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Često se pogriješi pri pisanju glagolskog pridjeva radnog u muškom i ženskom rodu koji završavaju nastavcima -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iti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-jeti.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je stupac točan?</a:t>
            </a:r>
            <a:endParaRPr sz="2400" dirty="0"/>
          </a:p>
        </p:txBody>
      </p:sp>
      <p:sp>
        <p:nvSpPr>
          <p:cNvPr id="209" name="Google Shape;209;p21"/>
          <p:cNvSpPr txBox="1"/>
          <p:nvPr/>
        </p:nvSpPr>
        <p:spPr>
          <a:xfrm>
            <a:off x="979514" y="2383065"/>
            <a:ext cx="54136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voljeo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volila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volio voljela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željeo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želila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želio željela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htjeo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htio htjela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err="1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bijo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bio bila</a:t>
            </a:r>
            <a:endParaRPr sz="2400" dirty="0"/>
          </a:p>
        </p:txBody>
      </p:sp>
      <p:pic>
        <p:nvPicPr>
          <p:cNvPr id="210" name="Google Shape;210;p21" descr="Ｘ光線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15100"/>
          <a:stretch/>
        </p:blipFill>
        <p:spPr>
          <a:xfrm>
            <a:off x="1531961" y="4470052"/>
            <a:ext cx="976011" cy="892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 descr="Sigurnost - Superius ide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37558" y="4105597"/>
            <a:ext cx="1323436" cy="125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524</Words>
  <Application>Microsoft Office PowerPoint</Application>
  <PresentationFormat>Široki zaslon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2020-09-13T21:05:56Z</dcterms:modified>
</cp:coreProperties>
</file>